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4"/>
  </p:notesMasterIdLst>
  <p:sldIdLst>
    <p:sldId id="287" r:id="rId2"/>
    <p:sldId id="289" r:id="rId3"/>
    <p:sldId id="291" r:id="rId4"/>
    <p:sldId id="301" r:id="rId5"/>
    <p:sldId id="292" r:id="rId6"/>
    <p:sldId id="307" r:id="rId7"/>
    <p:sldId id="293" r:id="rId8"/>
    <p:sldId id="295" r:id="rId9"/>
    <p:sldId id="300" r:id="rId10"/>
    <p:sldId id="299" r:id="rId11"/>
    <p:sldId id="302" r:id="rId12"/>
    <p:sldId id="29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60" d="100"/>
          <a:sy n="60" d="100"/>
        </p:scale>
        <p:origin x="972"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organ transplant is a surgical procedure in which a failing or damaged organ is removed and replaced with a new one. </a:t>
            </a:r>
            <a:r>
              <a:rPr lang="en-US" dirty="0" smtClean="0"/>
              <a:t>Organ transplantation has a major role in managing failure of single organs or systems, and combined organ failure.</a:t>
            </a:r>
            <a:r>
              <a:rPr lang="en-US" baseline="0" dirty="0" smtClean="0"/>
              <a:t> </a:t>
            </a:r>
            <a:r>
              <a:rPr lang="en-US" dirty="0" smtClean="0"/>
              <a:t>Transplants may be needed because of primary organ disease, such as chronic inflammatory disease of the kidneys or cardiomyopathy, or because of secondary effects, which would include kidney, islet cell and pancreas transplants in people with diabetes, and lung transplants in people with cystic fibrosis (Centre for Clinical Practice at NICE , 2011). The introduction of health and safety laws, such as making wearing seat belts in cars mandatory, and better response rates by emergency services have gradually diminished the number of organs available for donation, and this trend is likely to continue. This makes transplantable organs a finite resource, which means there is much debate as to who should receive those that do become available.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2005458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In a healthcare system with finite resources, economics plays an important role in guiding the allocation of those resources to </a:t>
            </a:r>
            <a:r>
              <a:rPr lang="en-US" dirty="0" err="1" smtClean="0"/>
              <a:t>maximise</a:t>
            </a:r>
            <a:r>
              <a:rPr lang="en-US" dirty="0" smtClean="0"/>
              <a:t> benefits.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300" lvl="2" indent="0">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1303163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3154889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a:solidFill>
                  <a:srgbClr val="00B050"/>
                </a:solidFill>
              </a:rPr>
              <a:t>Should </a:t>
            </a:r>
            <a:r>
              <a:rPr lang="en-US" dirty="0" smtClean="0">
                <a:solidFill>
                  <a:srgbClr val="00B050"/>
                </a:solidFill>
              </a:rPr>
              <a:t>Organ Transplantation be Available Only for People Leading a Healthy Life? </a:t>
            </a:r>
            <a:br>
              <a:rPr lang="en-US" dirty="0" smtClean="0">
                <a:solidFill>
                  <a:srgbClr val="00B050"/>
                </a:solidFill>
              </a:rPr>
            </a:br>
            <a:r>
              <a:rPr lang="en-US" dirty="0" smtClean="0">
                <a:solidFill>
                  <a:srgbClr val="00B050"/>
                </a:solidFill>
              </a:rPr>
              <a:t>Course </a:t>
            </a:r>
            <a:r>
              <a:rPr lang="en-US" dirty="0" smtClean="0">
                <a:solidFill>
                  <a:srgbClr val="00B050"/>
                </a:solidFill>
              </a:rPr>
              <a:t>Title</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a:bodyPr>
          <a:lstStyle/>
          <a:p>
            <a:pPr>
              <a:lnSpc>
                <a:spcPct val="200000"/>
              </a:lnSpc>
              <a:buFont typeface="Wingdings" pitchFamily="2" charset="2"/>
              <a:buChar char="Ø"/>
            </a:pPr>
            <a:r>
              <a:rPr lang="en-US" sz="2000" dirty="0" smtClean="0">
                <a:latin typeface="Constantia" pitchFamily="18" charset="0"/>
              </a:rPr>
              <a:t>Organ transplantation; surgical procedure; failing or damaged organ is replaced with a new one.</a:t>
            </a:r>
          </a:p>
          <a:p>
            <a:pPr>
              <a:lnSpc>
                <a:spcPct val="200000"/>
              </a:lnSpc>
              <a:buFont typeface="Wingdings" pitchFamily="2" charset="2"/>
              <a:buChar char="Ø"/>
            </a:pPr>
            <a:r>
              <a:rPr lang="en-US" sz="2000" dirty="0" smtClean="0">
                <a:latin typeface="Constantia" pitchFamily="18" charset="0"/>
              </a:rPr>
              <a:t>Procedure is crucial in managing single or combined organ failure.</a:t>
            </a:r>
          </a:p>
          <a:p>
            <a:pPr>
              <a:lnSpc>
                <a:spcPct val="200000"/>
              </a:lnSpc>
              <a:buFont typeface="Wingdings" pitchFamily="2" charset="2"/>
              <a:buChar char="Ø"/>
            </a:pPr>
            <a:r>
              <a:rPr lang="en-US" sz="2000" dirty="0" smtClean="0">
                <a:latin typeface="Constantia" pitchFamily="18" charset="0"/>
              </a:rPr>
              <a:t>Needed due to primary organ diseases such as cardiomyopathy or secondary effects of diseases such as diabetes or cystic fibrosis.</a:t>
            </a:r>
          </a:p>
          <a:p>
            <a:pPr>
              <a:lnSpc>
                <a:spcPct val="200000"/>
              </a:lnSpc>
              <a:buFont typeface="Wingdings" pitchFamily="2" charset="2"/>
              <a:buChar char="Ø"/>
            </a:pPr>
            <a:r>
              <a:rPr lang="en-US" sz="2000" dirty="0" smtClean="0">
                <a:latin typeface="Constantia" pitchFamily="18" charset="0"/>
              </a:rPr>
              <a:t>Improved health and safety statutes have diminished organ availability for donation.</a:t>
            </a:r>
          </a:p>
          <a:p>
            <a:pPr>
              <a:lnSpc>
                <a:spcPct val="200000"/>
              </a:lnSpc>
              <a:buFont typeface="Wingdings" pitchFamily="2" charset="2"/>
              <a:buChar char="Ø"/>
            </a:pPr>
            <a:r>
              <a:rPr lang="en-US" sz="2000" dirty="0" smtClean="0">
                <a:latin typeface="Constantia" pitchFamily="18" charset="0"/>
              </a:rPr>
              <a:t>Trend expected to continue; organs for transplantation  now a finite resource.</a:t>
            </a:r>
            <a:endParaRPr lang="en-US" sz="2000" dirty="0">
              <a:latin typeface="Constantia" pitchFamily="18" charset="0"/>
            </a:endParaRPr>
          </a:p>
          <a:p>
            <a:pPr>
              <a:lnSpc>
                <a:spcPct val="200000"/>
              </a:lnSpc>
              <a:buFont typeface="Wingdings" pitchFamily="2" charset="2"/>
              <a:buChar char="Ø"/>
            </a:pPr>
            <a:r>
              <a:rPr lang="en-US" sz="2000" dirty="0" smtClean="0">
                <a:latin typeface="Constantia" pitchFamily="18" charset="0"/>
              </a:rPr>
              <a:t>Debate on who should receive the organs that become available for donation.</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smtClean="0">
                <a:solidFill>
                  <a:srgbClr val="00B050"/>
                </a:solidFill>
              </a:rPr>
              <a:t>Problem Overview</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Case of George Best; a former footballer: received liver transplant.</a:t>
            </a:r>
          </a:p>
          <a:p>
            <a:pPr>
              <a:lnSpc>
                <a:spcPct val="200000"/>
              </a:lnSpc>
              <a:buFont typeface="Wingdings" pitchFamily="2" charset="2"/>
              <a:buChar char="Ø"/>
            </a:pPr>
            <a:r>
              <a:rPr lang="en-US" sz="2000" dirty="0" smtClean="0">
                <a:solidFill>
                  <a:schemeClr val="tx1"/>
                </a:solidFill>
                <a:latin typeface="Constantia" pitchFamily="18" charset="0"/>
              </a:rPr>
              <a:t>His liver has been damaged by cirrhosis.</a:t>
            </a:r>
          </a:p>
          <a:p>
            <a:pPr>
              <a:lnSpc>
                <a:spcPct val="200000"/>
              </a:lnSpc>
              <a:buFont typeface="Wingdings" pitchFamily="2" charset="2"/>
              <a:buChar char="Ø"/>
            </a:pPr>
            <a:r>
              <a:rPr lang="en-US" sz="2000" dirty="0" smtClean="0">
                <a:solidFill>
                  <a:schemeClr val="tx1"/>
                </a:solidFill>
                <a:latin typeface="Constantia" pitchFamily="18" charset="0"/>
              </a:rPr>
              <a:t>Died three years later after resuming alcohol  consumption.</a:t>
            </a:r>
          </a:p>
          <a:p>
            <a:pPr>
              <a:lnSpc>
                <a:spcPct val="200000"/>
              </a:lnSpc>
              <a:buFont typeface="Wingdings" pitchFamily="2" charset="2"/>
              <a:buChar char="Ø"/>
            </a:pPr>
            <a:r>
              <a:rPr lang="en-US" sz="2000" dirty="0" smtClean="0">
                <a:solidFill>
                  <a:schemeClr val="tx1"/>
                </a:solidFill>
                <a:latin typeface="Constantia" pitchFamily="18" charset="0"/>
              </a:rPr>
              <a:t>Perhaps the liver could have been donated to a more responsible individual.</a:t>
            </a:r>
          </a:p>
          <a:p>
            <a:pPr>
              <a:lnSpc>
                <a:spcPct val="200000"/>
              </a:lnSpc>
              <a:buFont typeface="Wingdings" pitchFamily="2" charset="2"/>
              <a:buChar char="Ø"/>
            </a:pPr>
            <a:r>
              <a:rPr lang="en-US" sz="2000" dirty="0" smtClean="0">
                <a:solidFill>
                  <a:schemeClr val="tx1"/>
                </a:solidFill>
                <a:latin typeface="Constantia" pitchFamily="18" charset="0"/>
              </a:rPr>
              <a:t>One in four liver transplants done on people who have destroyed theirs due to alcohol consumption; cause of controversy in healthcare and in the general population.</a:t>
            </a:r>
          </a:p>
          <a:p>
            <a:pPr>
              <a:lnSpc>
                <a:spcPct val="200000"/>
              </a:lnSpc>
              <a:buFont typeface="Wingdings" pitchFamily="2" charset="2"/>
              <a:buChar char="Ø"/>
            </a:pPr>
            <a:r>
              <a:rPr lang="en-US" sz="2000" dirty="0" smtClean="0">
                <a:solidFill>
                  <a:schemeClr val="tx1"/>
                </a:solidFill>
                <a:latin typeface="Constantia" pitchFamily="18" charset="0"/>
              </a:rPr>
              <a:t>Doctor who operated on Best indicated the need for urgent measures to identify patients who would resume alcohol consumption after the transplant.</a:t>
            </a:r>
          </a:p>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smtClean="0">
                <a:solidFill>
                  <a:srgbClr val="00B050"/>
                </a:solidFill>
              </a:rPr>
              <a:t>Problem Overview…</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000" dirty="0" smtClean="0">
                <a:latin typeface="Constantia" pitchFamily="18" charset="0"/>
              </a:rPr>
              <a:t>Liver transplant just an example of the transplants needed due to problems related to healthy choices and lifestyle behaviors.</a:t>
            </a:r>
          </a:p>
          <a:p>
            <a:pPr>
              <a:lnSpc>
                <a:spcPct val="200000"/>
              </a:lnSpc>
              <a:buFont typeface="Wingdings" pitchFamily="2" charset="2"/>
              <a:buChar char="Ø"/>
            </a:pPr>
            <a:r>
              <a:rPr lang="en-US" sz="2000" dirty="0" smtClean="0">
                <a:latin typeface="Constantia" pitchFamily="18" charset="0"/>
              </a:rPr>
              <a:t>Affect </a:t>
            </a:r>
            <a:r>
              <a:rPr lang="en-US" sz="2000" dirty="0" smtClean="0">
                <a:latin typeface="Constantia" pitchFamily="18" charset="0"/>
              </a:rPr>
              <a:t>others such as lung transplant for those who smoke and heart transplant for obese individuals that contract coronary heart disease.</a:t>
            </a:r>
          </a:p>
          <a:p>
            <a:pPr>
              <a:lnSpc>
                <a:spcPct val="200000"/>
              </a:lnSpc>
              <a:buFont typeface="Wingdings" pitchFamily="2" charset="2"/>
              <a:buChar char="Ø"/>
            </a:pPr>
            <a:r>
              <a:rPr lang="en-US" sz="2000" dirty="0" smtClean="0">
                <a:latin typeface="Constantia" pitchFamily="18" charset="0"/>
              </a:rPr>
              <a:t>Debate on the eligible candidates for organ transplant migh</a:t>
            </a:r>
            <a:r>
              <a:rPr lang="en-US" sz="2000" dirty="0" smtClean="0">
                <a:latin typeface="Constantia" pitchFamily="18" charset="0"/>
              </a:rPr>
              <a:t>t never come into a consensus.</a:t>
            </a:r>
          </a:p>
          <a:p>
            <a:pPr>
              <a:lnSpc>
                <a:spcPct val="200000"/>
              </a:lnSpc>
              <a:buFont typeface="Wingdings" pitchFamily="2" charset="2"/>
              <a:buChar char="Ø"/>
            </a:pPr>
            <a:r>
              <a:rPr lang="en-US" sz="2000" dirty="0" smtClean="0">
                <a:latin typeface="Constantia" pitchFamily="18" charset="0"/>
              </a:rPr>
              <a:t>There are not enough organs to meet damage; healthcare resources are limited.</a:t>
            </a:r>
          </a:p>
          <a:p>
            <a:pPr>
              <a:lnSpc>
                <a:spcPct val="200000"/>
              </a:lnSpc>
              <a:buFont typeface="Wingdings" pitchFamily="2" charset="2"/>
              <a:buChar char="Ø"/>
            </a:pPr>
            <a:r>
              <a:rPr lang="en-US" sz="2000" dirty="0" smtClean="0">
                <a:latin typeface="Constantia" pitchFamily="18" charset="0"/>
              </a:rPr>
              <a:t>I believe organs should be donated to the most responsible individuals.</a:t>
            </a:r>
            <a:endParaRPr lang="en-US" sz="2000" dirty="0">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267611"/>
            <a:ext cx="11430000" cy="623455"/>
          </a:xfrm>
        </p:spPr>
        <p:txBody>
          <a:bodyPr>
            <a:normAutofit fontScale="90000"/>
          </a:bodyPr>
          <a:lstStyle/>
          <a:p>
            <a:pPr algn="ctr"/>
            <a:r>
              <a:rPr lang="en-US" dirty="0" smtClean="0">
                <a:solidFill>
                  <a:srgbClr val="00B050"/>
                </a:solidFill>
              </a:rPr>
              <a:t>Pri</a:t>
            </a:r>
            <a:r>
              <a:rPr lang="en-US" dirty="0" smtClean="0">
                <a:solidFill>
                  <a:srgbClr val="00B050"/>
                </a:solidFill>
              </a:rPr>
              <a:t>nciple of Distributive Justice</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fontScale="92500" lnSpcReduction="20000"/>
          </a:bodyPr>
          <a:lstStyle/>
          <a:p>
            <a:pPr>
              <a:lnSpc>
                <a:spcPct val="200000"/>
              </a:lnSpc>
              <a:buFont typeface="Wingdings" panose="05000000000000000000" pitchFamily="2" charset="2"/>
              <a:buChar char="Ø"/>
            </a:pPr>
            <a:r>
              <a:rPr lang="en-US" sz="2000" dirty="0" smtClean="0">
                <a:solidFill>
                  <a:schemeClr val="tx1"/>
                </a:solidFill>
                <a:latin typeface="Constantia" pitchFamily="18" charset="0"/>
              </a:rPr>
              <a:t>Organ transplants ought to be done on people whose illnesses are not a result of their lifestyle choices.</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Principle of justice</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Distributive justice; discern healthcare distributions that are just and those that are unjust.</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Waldron’s </a:t>
            </a:r>
            <a:r>
              <a:rPr lang="en-US" sz="2000" dirty="0">
                <a:solidFill>
                  <a:schemeClr val="tx1"/>
                </a:solidFill>
                <a:latin typeface="Constantia" pitchFamily="18" charset="0"/>
              </a:rPr>
              <a:t>qualitative study (2011); 188 participants </a:t>
            </a:r>
            <a:r>
              <a:rPr lang="en-US" sz="2000" dirty="0" smtClean="0">
                <a:solidFill>
                  <a:schemeClr val="tx1"/>
                </a:solidFill>
                <a:latin typeface="Constantia" pitchFamily="18" charset="0"/>
              </a:rPr>
              <a:t>completed </a:t>
            </a:r>
            <a:r>
              <a:rPr lang="en-US" sz="2000" dirty="0">
                <a:solidFill>
                  <a:schemeClr val="tx1"/>
                </a:solidFill>
                <a:latin typeface="Constantia" pitchFamily="18" charset="0"/>
              </a:rPr>
              <a:t>batteries of </a:t>
            </a:r>
            <a:r>
              <a:rPr lang="en-US" sz="2000" dirty="0" smtClean="0">
                <a:solidFill>
                  <a:schemeClr val="tx1"/>
                </a:solidFill>
                <a:latin typeface="Constantia" pitchFamily="18" charset="0"/>
              </a:rPr>
              <a:t>scales measuring organ </a:t>
            </a:r>
            <a:r>
              <a:rPr lang="en-US" sz="2000" dirty="0">
                <a:solidFill>
                  <a:schemeClr val="tx1"/>
                </a:solidFill>
                <a:latin typeface="Constantia" pitchFamily="18" charset="0"/>
              </a:rPr>
              <a:t>donation willingness and prosocial personality </a:t>
            </a:r>
            <a:r>
              <a:rPr lang="en-US" sz="2000" dirty="0" smtClean="0">
                <a:solidFill>
                  <a:schemeClr val="tx1"/>
                </a:solidFill>
                <a:latin typeface="Constantia" pitchFamily="18" charset="0"/>
              </a:rPr>
              <a:t>levels.</a:t>
            </a:r>
          </a:p>
          <a:p>
            <a:pPr>
              <a:lnSpc>
                <a:spcPct val="200000"/>
              </a:lnSpc>
              <a:buFont typeface="Wingdings" panose="05000000000000000000" pitchFamily="2" charset="2"/>
              <a:buChar char="Ø"/>
            </a:pPr>
            <a:r>
              <a:rPr lang="en-US" sz="2000" dirty="0">
                <a:solidFill>
                  <a:schemeClr val="tx1"/>
                </a:solidFill>
                <a:latin typeface="Constantia" pitchFamily="18" charset="0"/>
              </a:rPr>
              <a:t>Researcher read </a:t>
            </a:r>
            <a:r>
              <a:rPr lang="en-US" sz="2000" dirty="0" smtClean="0">
                <a:solidFill>
                  <a:schemeClr val="tx1"/>
                </a:solidFill>
                <a:latin typeface="Constantia" pitchFamily="18" charset="0"/>
              </a:rPr>
              <a:t>medical reports </a:t>
            </a:r>
            <a:r>
              <a:rPr lang="en-US" sz="2000" dirty="0">
                <a:solidFill>
                  <a:schemeClr val="tx1"/>
                </a:solidFill>
                <a:latin typeface="Constantia" pitchFamily="18" charset="0"/>
              </a:rPr>
              <a:t>describing patients in need of liver transplants. </a:t>
            </a:r>
            <a:endParaRPr lang="en-US" sz="2000" dirty="0" smtClean="0">
              <a:solidFill>
                <a:schemeClr val="tx1"/>
              </a:solidFill>
              <a:latin typeface="Constantia" pitchFamily="18" charset="0"/>
            </a:endParaRPr>
          </a:p>
          <a:p>
            <a:pPr>
              <a:lnSpc>
                <a:spcPct val="200000"/>
              </a:lnSpc>
              <a:buFont typeface="Wingdings" panose="05000000000000000000" pitchFamily="2" charset="2"/>
              <a:buChar char="Ø"/>
            </a:pPr>
            <a:r>
              <a:rPr lang="en-US" sz="2000" dirty="0" smtClean="0">
                <a:solidFill>
                  <a:schemeClr val="tx1"/>
                </a:solidFill>
                <a:latin typeface="Constantia" pitchFamily="18" charset="0"/>
              </a:rPr>
              <a:t>Patients with a history of alcohol use </a:t>
            </a:r>
            <a:r>
              <a:rPr lang="en-US" sz="2000" dirty="0">
                <a:solidFill>
                  <a:schemeClr val="tx1"/>
                </a:solidFill>
                <a:latin typeface="Constantia" pitchFamily="18" charset="0"/>
              </a:rPr>
              <a:t>were rated as a significantly lower priority for transplant surgery than one with a genetic liver condition. </a:t>
            </a:r>
            <a:endParaRPr lang="en-US" sz="2000" dirty="0" smtClean="0">
              <a:solidFill>
                <a:schemeClr val="tx1"/>
              </a:solidFill>
              <a:latin typeface="Constantia" pitchFamily="18" charset="0"/>
            </a:endParaRPr>
          </a:p>
          <a:p>
            <a:pPr>
              <a:lnSpc>
                <a:spcPct val="200000"/>
              </a:lnSpc>
              <a:buFont typeface="Wingdings" panose="05000000000000000000" pitchFamily="2" charset="2"/>
              <a:buChar char="Ø"/>
            </a:pPr>
            <a:r>
              <a:rPr lang="en-US" sz="2000" dirty="0" smtClean="0">
                <a:solidFill>
                  <a:schemeClr val="tx1"/>
                </a:solidFill>
                <a:latin typeface="Constantia" pitchFamily="18" charset="0"/>
              </a:rPr>
              <a:t>Implied that </a:t>
            </a:r>
            <a:r>
              <a:rPr lang="en-US" sz="2000" dirty="0">
                <a:solidFill>
                  <a:schemeClr val="tx1"/>
                </a:solidFill>
                <a:latin typeface="Constantia" pitchFamily="18" charset="0"/>
              </a:rPr>
              <a:t>patients with alcoholic liver disease were perceived as less deserving of liver transplants.</a:t>
            </a:r>
            <a:endParaRPr lang="en-US" sz="2000" dirty="0">
              <a:solidFill>
                <a:schemeClr val="tx1"/>
              </a:solidFill>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9018" y="0"/>
            <a:ext cx="8596668" cy="721895"/>
          </a:xfrm>
        </p:spPr>
        <p:txBody>
          <a:bodyPr/>
          <a:lstStyle/>
          <a:p>
            <a:pPr algn="ctr"/>
            <a:r>
              <a:rPr lang="en-US" dirty="0" smtClean="0">
                <a:solidFill>
                  <a:srgbClr val="00B050"/>
                </a:solidFill>
              </a:rPr>
              <a:t>Principle of Beneficence</a:t>
            </a:r>
            <a:endParaRPr lang="en-US" dirty="0">
              <a:solidFill>
                <a:srgbClr val="00B050"/>
              </a:solidFill>
            </a:endParaRPr>
          </a:p>
        </p:txBody>
      </p:sp>
      <p:sp>
        <p:nvSpPr>
          <p:cNvPr id="3" name="Content Placeholder 2"/>
          <p:cNvSpPr>
            <a:spLocks noGrp="1"/>
          </p:cNvSpPr>
          <p:nvPr>
            <p:ph idx="1"/>
          </p:nvPr>
        </p:nvSpPr>
        <p:spPr>
          <a:xfrm>
            <a:off x="112295" y="721895"/>
            <a:ext cx="12079705" cy="6136105"/>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Principle </a:t>
            </a:r>
            <a:r>
              <a:rPr lang="en-US" sz="2000" dirty="0">
                <a:latin typeface="Constantia" panose="02030602050306030303" pitchFamily="18" charset="0"/>
              </a:rPr>
              <a:t>of beneficence; moral obligation to act for the benefit of </a:t>
            </a:r>
            <a:r>
              <a:rPr lang="en-US" sz="2000" dirty="0" smtClean="0">
                <a:latin typeface="Constantia" panose="02030602050306030303" pitchFamily="18" charset="0"/>
              </a:rPr>
              <a:t>others.</a:t>
            </a:r>
          </a:p>
          <a:p>
            <a:pPr>
              <a:lnSpc>
                <a:spcPct val="200000"/>
              </a:lnSpc>
              <a:buFont typeface="Wingdings" panose="05000000000000000000" pitchFamily="2" charset="2"/>
              <a:buChar char="Ø"/>
            </a:pPr>
            <a:r>
              <a:rPr lang="en-US" sz="2000" dirty="0">
                <a:latin typeface="Constantia" panose="02030602050306030303" pitchFamily="18" charset="0"/>
              </a:rPr>
              <a:t>theory of utilitarianism; </a:t>
            </a:r>
            <a:r>
              <a:rPr lang="en-US" sz="2000" dirty="0" smtClean="0">
                <a:latin typeface="Constantia" panose="02030602050306030303" pitchFamily="18" charset="0"/>
              </a:rPr>
              <a:t>the </a:t>
            </a:r>
            <a:r>
              <a:rPr lang="en-US" sz="2000" dirty="0">
                <a:latin typeface="Constantia" panose="02030602050306030303" pitchFamily="18" charset="0"/>
              </a:rPr>
              <a:t>greatest good for the greatest </a:t>
            </a:r>
            <a:r>
              <a:rPr lang="en-US" sz="2000" dirty="0" smtClean="0">
                <a:latin typeface="Constantia" panose="02030602050306030303" pitchFamily="18" charset="0"/>
              </a:rPr>
              <a:t>number.</a:t>
            </a:r>
          </a:p>
          <a:p>
            <a:pPr>
              <a:lnSpc>
                <a:spcPct val="200000"/>
              </a:lnSpc>
              <a:buFont typeface="Wingdings" panose="05000000000000000000" pitchFamily="2" charset="2"/>
              <a:buChar char="Ø"/>
            </a:pPr>
            <a:r>
              <a:rPr lang="en-US" sz="2000" dirty="0" smtClean="0">
                <a:latin typeface="Constantia" panose="02030602050306030303" pitchFamily="18" charset="0"/>
              </a:rPr>
              <a:t>When two </a:t>
            </a:r>
            <a:r>
              <a:rPr lang="en-US" sz="2000" dirty="0">
                <a:latin typeface="Constantia" panose="02030602050306030303" pitchFamily="18" charset="0"/>
              </a:rPr>
              <a:t>opposing choices have to be made, </a:t>
            </a:r>
            <a:r>
              <a:rPr lang="en-US" sz="2000" dirty="0" smtClean="0">
                <a:latin typeface="Constantia" panose="02030602050306030303" pitchFamily="18" charset="0"/>
              </a:rPr>
              <a:t>the morally </a:t>
            </a:r>
            <a:r>
              <a:rPr lang="en-US" sz="2000" dirty="0">
                <a:latin typeface="Constantia" panose="02030602050306030303" pitchFamily="18" charset="0"/>
              </a:rPr>
              <a:t>right act is that which results in the greater </a:t>
            </a:r>
            <a:r>
              <a:rPr lang="en-US" sz="2000" dirty="0" smtClean="0">
                <a:latin typeface="Constantia" panose="02030602050306030303" pitchFamily="18" charset="0"/>
              </a:rPr>
              <a:t>good.</a:t>
            </a:r>
          </a:p>
          <a:p>
            <a:pPr>
              <a:lnSpc>
                <a:spcPct val="200000"/>
              </a:lnSpc>
              <a:buFont typeface="Wingdings" panose="05000000000000000000" pitchFamily="2" charset="2"/>
              <a:buChar char="Ø"/>
            </a:pPr>
            <a:r>
              <a:rPr lang="en-US" sz="2000" dirty="0" smtClean="0">
                <a:latin typeface="Constantia" panose="02030602050306030303" pitchFamily="18" charset="0"/>
              </a:rPr>
              <a:t>Transplanting an </a:t>
            </a:r>
            <a:r>
              <a:rPr lang="en-US" sz="2000" dirty="0">
                <a:latin typeface="Constantia" panose="02030602050306030303" pitchFamily="18" charset="0"/>
              </a:rPr>
              <a:t>organ into a person who has caused the damage leading to the need for a transplant is less likely to yield the greatest good for the greatest number.</a:t>
            </a:r>
            <a:endParaRPr lang="en-US" sz="2000" dirty="0">
              <a:latin typeface="Constantia" panose="02030602050306030303" pitchFamily="18" charset="0"/>
            </a:endParaRPr>
          </a:p>
        </p:txBody>
      </p:sp>
    </p:spTree>
    <p:extLst>
      <p:ext uri="{BB962C8B-B14F-4D97-AF65-F5344CB8AC3E}">
        <p14:creationId xmlns:p14="http://schemas.microsoft.com/office/powerpoint/2010/main" val="266488311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smtClean="0">
                <a:solidFill>
                  <a:srgbClr val="00B050"/>
                </a:solidFill>
              </a:rPr>
              <a:t>Cost of Transplantation</a:t>
            </a:r>
            <a:endParaRPr lang="en-US" dirty="0">
              <a:solidFill>
                <a:srgbClr val="00B050"/>
              </a:solidFill>
            </a:endParaRPr>
          </a:p>
        </p:txBody>
      </p:sp>
      <p:sp>
        <p:nvSpPr>
          <p:cNvPr id="3" name="Content Placeholder 2"/>
          <p:cNvSpPr>
            <a:spLocks noGrp="1"/>
          </p:cNvSpPr>
          <p:nvPr>
            <p:ph idx="1"/>
          </p:nvPr>
        </p:nvSpPr>
        <p:spPr>
          <a:xfrm>
            <a:off x="168141" y="865544"/>
            <a:ext cx="11895522" cy="5840056"/>
          </a:xfrm>
        </p:spPr>
        <p:txBody>
          <a:bodyPr>
            <a:normAutofit/>
          </a:bodyPr>
          <a:lstStyle/>
          <a:p>
            <a:pPr>
              <a:lnSpc>
                <a:spcPct val="200000"/>
              </a:lnSpc>
              <a:buFont typeface="Wingdings" pitchFamily="2" charset="2"/>
              <a:buChar char="Ø"/>
            </a:pPr>
            <a:r>
              <a:rPr lang="en-US" sz="2000" dirty="0" smtClean="0">
                <a:latin typeface="Constantia" pitchFamily="18" charset="0"/>
              </a:rPr>
              <a:t>Finite resources in healthcare , </a:t>
            </a:r>
            <a:r>
              <a:rPr lang="en-US" sz="2000" dirty="0">
                <a:latin typeface="Constantia" pitchFamily="18" charset="0"/>
              </a:rPr>
              <a:t>economics plays an important role in guiding the allocation of those resources to </a:t>
            </a:r>
            <a:r>
              <a:rPr lang="en-US" sz="2000" dirty="0" smtClean="0">
                <a:latin typeface="Constantia" pitchFamily="18" charset="0"/>
              </a:rPr>
              <a:t>maximize </a:t>
            </a:r>
            <a:r>
              <a:rPr lang="en-US" sz="2000" dirty="0">
                <a:latin typeface="Constantia" pitchFamily="18" charset="0"/>
              </a:rPr>
              <a:t>benefits</a:t>
            </a:r>
            <a:r>
              <a:rPr lang="en-US" sz="2000" dirty="0" smtClean="0">
                <a:latin typeface="Constantia" pitchFamily="18" charset="0"/>
              </a:rPr>
              <a:t>.</a:t>
            </a:r>
          </a:p>
          <a:p>
            <a:pPr>
              <a:lnSpc>
                <a:spcPct val="200000"/>
              </a:lnSpc>
              <a:buFont typeface="Wingdings" pitchFamily="2" charset="2"/>
              <a:buChar char="Ø"/>
            </a:pPr>
            <a:r>
              <a:rPr lang="en-US" sz="2000" dirty="0">
                <a:latin typeface="Constantia" pitchFamily="18" charset="0"/>
              </a:rPr>
              <a:t>van Agthoven et </a:t>
            </a:r>
            <a:r>
              <a:rPr lang="en-US" sz="2000" dirty="0" smtClean="0">
                <a:latin typeface="Constantia" pitchFamily="18" charset="0"/>
              </a:rPr>
              <a:t>al. (2001)studied both acute and chronic liver failure.</a:t>
            </a:r>
          </a:p>
          <a:p>
            <a:pPr>
              <a:lnSpc>
                <a:spcPct val="200000"/>
              </a:lnSpc>
              <a:buFont typeface="Wingdings" pitchFamily="2" charset="2"/>
              <a:buChar char="Ø"/>
            </a:pPr>
            <a:r>
              <a:rPr lang="en-US" sz="2000" dirty="0" smtClean="0">
                <a:latin typeface="Constantia" pitchFamily="18" charset="0"/>
              </a:rPr>
              <a:t>Found that </a:t>
            </a:r>
            <a:r>
              <a:rPr lang="en-US" sz="2000" dirty="0">
                <a:latin typeface="Constantia" pitchFamily="18" charset="0"/>
              </a:rPr>
              <a:t>a transplant </a:t>
            </a:r>
            <a:r>
              <a:rPr lang="en-US" sz="2000" dirty="0" smtClean="0">
                <a:latin typeface="Constantia" pitchFamily="18" charset="0"/>
              </a:rPr>
              <a:t>due to acute </a:t>
            </a:r>
            <a:r>
              <a:rPr lang="en-US" sz="2000" dirty="0">
                <a:latin typeface="Constantia" pitchFamily="18" charset="0"/>
              </a:rPr>
              <a:t>liver failure was less </a:t>
            </a:r>
            <a:r>
              <a:rPr lang="en-US" sz="2000" dirty="0" smtClean="0">
                <a:latin typeface="Constantia" pitchFamily="18" charset="0"/>
              </a:rPr>
              <a:t>costly than chronic </a:t>
            </a:r>
            <a:r>
              <a:rPr lang="en-US" sz="2000" dirty="0">
                <a:latin typeface="Constantia" pitchFamily="18" charset="0"/>
              </a:rPr>
              <a:t>liver </a:t>
            </a:r>
            <a:r>
              <a:rPr lang="en-US" sz="2000" dirty="0" smtClean="0">
                <a:latin typeface="Constantia" pitchFamily="18" charset="0"/>
              </a:rPr>
              <a:t>failure.</a:t>
            </a:r>
          </a:p>
          <a:p>
            <a:pPr>
              <a:lnSpc>
                <a:spcPct val="200000"/>
              </a:lnSpc>
              <a:buFont typeface="Wingdings" pitchFamily="2" charset="2"/>
              <a:buChar char="Ø"/>
            </a:pPr>
            <a:r>
              <a:rPr lang="en-US" sz="2000" dirty="0" smtClean="0">
                <a:latin typeface="Constantia" pitchFamily="18" charset="0"/>
              </a:rPr>
              <a:t>Cost was 16 percent lower.</a:t>
            </a:r>
          </a:p>
          <a:p>
            <a:pPr>
              <a:lnSpc>
                <a:spcPct val="200000"/>
              </a:lnSpc>
              <a:buFont typeface="Wingdings" pitchFamily="2" charset="2"/>
              <a:buChar char="Ø"/>
            </a:pPr>
            <a:r>
              <a:rPr lang="en-US" sz="2000" dirty="0" smtClean="0">
                <a:latin typeface="Constantia" pitchFamily="18" charset="0"/>
              </a:rPr>
              <a:t>Chronic liver failure due to alcohol use and transplantation procedure more costly than acute liver failure; only feasible to do a transplant due to acute liver failure. </a:t>
            </a:r>
            <a:endParaRPr lang="en-US" sz="20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180109"/>
            <a:ext cx="10116085" cy="734291"/>
          </a:xfrm>
        </p:spPr>
        <p:txBody>
          <a:bodyPr>
            <a:normAutofit/>
          </a:bodyPr>
          <a:lstStyle/>
          <a:p>
            <a:pPr algn="ctr"/>
            <a:r>
              <a:rPr lang="en-US" dirty="0" smtClean="0">
                <a:solidFill>
                  <a:srgbClr val="00B050"/>
                </a:solidFill>
              </a:rPr>
              <a:t>Societal Benefits</a:t>
            </a:r>
            <a:endParaRPr lang="en-US" dirty="0">
              <a:solidFill>
                <a:srgbClr val="00B050"/>
              </a:solidFill>
            </a:endParaRPr>
          </a:p>
        </p:txBody>
      </p:sp>
      <p:sp>
        <p:nvSpPr>
          <p:cNvPr id="3" name="Content Placeholder 2"/>
          <p:cNvSpPr>
            <a:spLocks noGrp="1"/>
          </p:cNvSpPr>
          <p:nvPr>
            <p:ph idx="1"/>
          </p:nvPr>
        </p:nvSpPr>
        <p:spPr>
          <a:xfrm>
            <a:off x="290945" y="1149927"/>
            <a:ext cx="11485419" cy="5486400"/>
          </a:xfrm>
        </p:spPr>
        <p:txBody>
          <a:bodyPr>
            <a:normAutofit/>
          </a:bodyPr>
          <a:lstStyle/>
          <a:p>
            <a:pPr marL="114300" lvl="2" indent="-457200">
              <a:lnSpc>
                <a:spcPct val="200000"/>
              </a:lnSpc>
              <a:buFont typeface="Wingdings" pitchFamily="2" charset="2"/>
              <a:buChar char="Ø"/>
            </a:pPr>
            <a:r>
              <a:rPr lang="en-US" sz="2000" dirty="0" smtClean="0">
                <a:solidFill>
                  <a:schemeClr val="tx1"/>
                </a:solidFill>
                <a:latin typeface="Constantia" pitchFamily="18" charset="0"/>
              </a:rPr>
              <a:t>Benefit to the society ought to be considered.</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Transplantation would be more beneficial for a company director compared to a drug addict.</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a:bodyPr>
          <a:lstStyle/>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508" y="263237"/>
            <a:ext cx="8596668" cy="692727"/>
          </a:xfrm>
        </p:spPr>
        <p:txBody>
          <a:bodyPr/>
          <a:lstStyle/>
          <a:p>
            <a:pPr algn="ctr"/>
            <a:endParaRPr lang="en-US" dirty="0">
              <a:solidFill>
                <a:srgbClr val="00B050"/>
              </a:solidFill>
            </a:endParaRPr>
          </a:p>
        </p:txBody>
      </p:sp>
      <p:sp>
        <p:nvSpPr>
          <p:cNvPr id="3" name="Content Placeholder 2"/>
          <p:cNvSpPr>
            <a:spLocks noGrp="1"/>
          </p:cNvSpPr>
          <p:nvPr>
            <p:ph idx="1"/>
          </p:nvPr>
        </p:nvSpPr>
        <p:spPr>
          <a:xfrm>
            <a:off x="221673" y="955964"/>
            <a:ext cx="11804071" cy="5708071"/>
          </a:xfrm>
        </p:spPr>
        <p:txBody>
          <a:bodyPr>
            <a:normAutofit/>
          </a:bodyPr>
          <a:lstStyle/>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9539" y="112295"/>
            <a:ext cx="8596668" cy="737937"/>
          </a:xfrm>
        </p:spPr>
        <p:txBody>
          <a:bodyPr/>
          <a:lstStyle/>
          <a:p>
            <a:pPr algn="ctr"/>
            <a:endParaRPr lang="en-US" dirty="0">
              <a:solidFill>
                <a:srgbClr val="00B050"/>
              </a:solidFill>
            </a:endParaRPr>
          </a:p>
        </p:txBody>
      </p:sp>
      <p:sp>
        <p:nvSpPr>
          <p:cNvPr id="3" name="Content Placeholder 2"/>
          <p:cNvSpPr>
            <a:spLocks noGrp="1"/>
          </p:cNvSpPr>
          <p:nvPr>
            <p:ph idx="1"/>
          </p:nvPr>
        </p:nvSpPr>
        <p:spPr>
          <a:xfrm>
            <a:off x="144379" y="850232"/>
            <a:ext cx="11806989" cy="5887451"/>
          </a:xfrm>
        </p:spPr>
        <p:txBody>
          <a:bodyPr>
            <a:normAutofit/>
          </a:bodyPr>
          <a:lstStyle/>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113623590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92500" lnSpcReduction="10000"/>
          </a:bodyPr>
          <a:lstStyle/>
          <a:p>
            <a:pPr>
              <a:lnSpc>
                <a:spcPct val="200000"/>
              </a:lnSpc>
              <a:buFont typeface="Wingdings" pitchFamily="2" charset="2"/>
              <a:buChar char="Ø"/>
            </a:pPr>
            <a:r>
              <a:rPr lang="en-US" sz="2000" dirty="0">
                <a:solidFill>
                  <a:schemeClr val="tx1"/>
                </a:solidFill>
                <a:latin typeface="Constantia" pitchFamily="18" charset="0"/>
              </a:rPr>
              <a:t>Beauchamp, T. L., &amp; Childress, J. F. (2001). </a:t>
            </a:r>
            <a:r>
              <a:rPr lang="en-US" sz="2000" i="1" dirty="0">
                <a:solidFill>
                  <a:schemeClr val="tx1"/>
                </a:solidFill>
                <a:latin typeface="Constantia" pitchFamily="18" charset="0"/>
              </a:rPr>
              <a:t>Principles of biomedical ethics.</a:t>
            </a:r>
            <a:r>
              <a:rPr lang="en-US" sz="2000" dirty="0">
                <a:solidFill>
                  <a:schemeClr val="tx1"/>
                </a:solidFill>
                <a:latin typeface="Constantia" pitchFamily="18" charset="0"/>
              </a:rPr>
              <a:t> Oxford University Press, USA.</a:t>
            </a:r>
          </a:p>
          <a:p>
            <a:pPr>
              <a:lnSpc>
                <a:spcPct val="200000"/>
              </a:lnSpc>
              <a:buFont typeface="Wingdings" pitchFamily="2" charset="2"/>
              <a:buChar char="Ø"/>
            </a:pPr>
            <a:r>
              <a:rPr lang="en-US" sz="2000" dirty="0" smtClean="0">
                <a:solidFill>
                  <a:schemeClr val="tx1"/>
                </a:solidFill>
                <a:latin typeface="Constantia" pitchFamily="18" charset="0"/>
              </a:rPr>
              <a:t>Centre </a:t>
            </a:r>
            <a:r>
              <a:rPr lang="en-US" sz="2000" dirty="0">
                <a:solidFill>
                  <a:schemeClr val="tx1"/>
                </a:solidFill>
                <a:latin typeface="Constantia" pitchFamily="18" charset="0"/>
              </a:rPr>
              <a:t>for Clinical Practice at NICE (UK. (2011). Organ donation for transplantation: improving donor identification and consent rates for deceased organ donation</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van Agthoven, M., van </a:t>
            </a:r>
            <a:r>
              <a:rPr lang="en-US" sz="2000" dirty="0" err="1">
                <a:solidFill>
                  <a:schemeClr val="tx1"/>
                </a:solidFill>
                <a:latin typeface="Constantia" pitchFamily="18" charset="0"/>
              </a:rPr>
              <a:t>Ineveld</a:t>
            </a:r>
            <a:r>
              <a:rPr lang="en-US" sz="2000" dirty="0">
                <a:solidFill>
                  <a:schemeClr val="tx1"/>
                </a:solidFill>
                <a:latin typeface="Constantia" pitchFamily="18" charset="0"/>
              </a:rPr>
              <a:t>, B. M., </a:t>
            </a:r>
            <a:r>
              <a:rPr lang="en-US" sz="2000" dirty="0" err="1">
                <a:solidFill>
                  <a:schemeClr val="tx1"/>
                </a:solidFill>
                <a:latin typeface="Constantia" pitchFamily="18" charset="0"/>
              </a:rPr>
              <a:t>Metselaar</a:t>
            </a:r>
            <a:r>
              <a:rPr lang="en-US" sz="2000" dirty="0">
                <a:solidFill>
                  <a:schemeClr val="tx1"/>
                </a:solidFill>
                <a:latin typeface="Constantia" pitchFamily="18" charset="0"/>
              </a:rPr>
              <a:t>, H. J., de Man, R. A., </a:t>
            </a:r>
            <a:r>
              <a:rPr lang="en-US" sz="2000" dirty="0" err="1">
                <a:solidFill>
                  <a:schemeClr val="tx1"/>
                </a:solidFill>
                <a:latin typeface="Constantia" pitchFamily="18" charset="0"/>
              </a:rPr>
              <a:t>Tilanus</a:t>
            </a:r>
            <a:r>
              <a:rPr lang="en-US" sz="2000" dirty="0">
                <a:solidFill>
                  <a:schemeClr val="tx1"/>
                </a:solidFill>
                <a:latin typeface="Constantia" pitchFamily="18" charset="0"/>
              </a:rPr>
              <a:t>, H. W., &amp; </a:t>
            </a:r>
            <a:r>
              <a:rPr lang="en-US" sz="2000" dirty="0" err="1">
                <a:solidFill>
                  <a:schemeClr val="tx1"/>
                </a:solidFill>
                <a:latin typeface="Constantia" pitchFamily="18" charset="0"/>
              </a:rPr>
              <a:t>IJzermans</a:t>
            </a:r>
            <a:r>
              <a:rPr lang="en-US" sz="2000" dirty="0">
                <a:solidFill>
                  <a:schemeClr val="tx1"/>
                </a:solidFill>
                <a:latin typeface="Constantia" pitchFamily="18" charset="0"/>
              </a:rPr>
              <a:t>, J. N. M. (2001). A comparison of the costs and effects of liver transplantation for acute and for chronic liver failure. </a:t>
            </a:r>
            <a:r>
              <a:rPr lang="en-US" sz="2000" i="1" dirty="0">
                <a:solidFill>
                  <a:schemeClr val="tx1"/>
                </a:solidFill>
                <a:latin typeface="Constantia" pitchFamily="18" charset="0"/>
              </a:rPr>
              <a:t>Transplant international</a:t>
            </a:r>
            <a:r>
              <a:rPr lang="en-US" sz="2000" dirty="0">
                <a:solidFill>
                  <a:schemeClr val="tx1"/>
                </a:solidFill>
                <a:latin typeface="Constantia" pitchFamily="18" charset="0"/>
              </a:rPr>
              <a:t>, 14(2), 87-94.</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a:solidFill>
                  <a:schemeClr val="tx1"/>
                </a:solidFill>
                <a:latin typeface="Constantia" pitchFamily="18" charset="0"/>
              </a:rPr>
              <a:t>Waldron, S. </a:t>
            </a:r>
            <a:r>
              <a:rPr lang="en-US" sz="2000" dirty="0" smtClean="0">
                <a:solidFill>
                  <a:schemeClr val="tx1"/>
                </a:solidFill>
                <a:latin typeface="Constantia" pitchFamily="18" charset="0"/>
              </a:rPr>
              <a:t>Attitudes Towards Transplant Patients With Alcoholic Liver Disease: The Influence Of Prosocial Personality And Patient Information On Transplant Priority Ratings And Organ Donor Willingness.</a:t>
            </a: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5609</TotalTime>
  <Words>958</Words>
  <Application>Microsoft Office PowerPoint</Application>
  <PresentationFormat>Widescreen</PresentationFormat>
  <Paragraphs>66</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Constantia</vt:lpstr>
      <vt:lpstr>Trebuchet MS</vt:lpstr>
      <vt:lpstr>Wingdings</vt:lpstr>
      <vt:lpstr>Wingdings 3</vt:lpstr>
      <vt:lpstr>Facet</vt:lpstr>
      <vt:lpstr>Should Organ Transplantation be Available Only for People Leading a Healthy Life?  Course Title Date</vt:lpstr>
      <vt:lpstr>Introduction</vt:lpstr>
      <vt:lpstr>Problem Overview</vt:lpstr>
      <vt:lpstr>Problem Overview…</vt:lpstr>
      <vt:lpstr>Principle of Distributive Justice</vt:lpstr>
      <vt:lpstr>Principle of Beneficence</vt:lpstr>
      <vt:lpstr>Cost of Transplantation</vt:lpstr>
      <vt:lpstr>Societal Benefits</vt:lpstr>
      <vt:lpstr>PowerPoint Presentation</vt:lpstr>
      <vt:lpstr>PowerPoint Presentation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Benard Njane</cp:lastModifiedBy>
  <cp:revision>839</cp:revision>
  <dcterms:created xsi:type="dcterms:W3CDTF">2016-05-08T08:20:33Z</dcterms:created>
  <dcterms:modified xsi:type="dcterms:W3CDTF">2019-12-05T00:56:16Z</dcterms:modified>
</cp:coreProperties>
</file>